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5" r:id="rId6"/>
    <p:sldId id="266" r:id="rId7"/>
    <p:sldId id="267" r:id="rId8"/>
    <p:sldId id="261" r:id="rId9"/>
    <p:sldId id="268" r:id="rId10"/>
    <p:sldId id="262" r:id="rId11"/>
    <p:sldId id="269" r:id="rId12"/>
    <p:sldId id="270" r:id="rId13"/>
    <p:sldId id="263" r:id="rId14"/>
    <p:sldId id="271" r:id="rId15"/>
    <p:sldId id="264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6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rindam2004-hub/Coffee-Shop-Revenue-Prediction-using-Scikit-learn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Coffee Shop Revenue Prediction using Scikit-learn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how to utilize Scikit-learn for predicting coffee shop revenue based on various factors.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306497"/>
            <a:ext cx="259901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Arindam Adhikari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Machine Learning Model Deployment and Prediction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Split data into training and testing sets.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451949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a linear regression model on the training data.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595574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predictions on the testing data.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8AD69-5C22-C38D-5D43-6A10021A5B91}"/>
              </a:ext>
            </a:extLst>
          </p:cNvPr>
          <p:cNvSpPr txBox="1"/>
          <p:nvPr/>
        </p:nvSpPr>
        <p:spPr>
          <a:xfrm>
            <a:off x="2765503" y="512956"/>
            <a:ext cx="8820614" cy="646331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Separate the all-input features and output 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F367A-2D94-A5A1-76BA-93D2D9B5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98" y="2978131"/>
            <a:ext cx="10108416" cy="5027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F7BD4-B3E9-1B19-0D52-E68A8ED7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8" y="1471961"/>
            <a:ext cx="9894176" cy="11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02630-08B4-3A8B-15EC-F38C494B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6" y="1084854"/>
            <a:ext cx="14213284" cy="1448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4E30-EBA4-B652-9222-83EA503F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6" y="2681644"/>
            <a:ext cx="14213284" cy="344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6B4FF-F7B9-F469-3496-CD848AC0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506" y="6567366"/>
            <a:ext cx="4944165" cy="1486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28FB1-4522-9F38-3360-8B4B53F907DE}"/>
              </a:ext>
            </a:extLst>
          </p:cNvPr>
          <p:cNvSpPr txBox="1"/>
          <p:nvPr/>
        </p:nvSpPr>
        <p:spPr>
          <a:xfrm>
            <a:off x="903248" y="176127"/>
            <a:ext cx="12823904" cy="584775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Split the the data into two parts and </a:t>
            </a:r>
            <a:r>
              <a:rPr lang="en-US" sz="3200" b="1" i="1" kern="0" spc="-89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Deployment Machine Learning Model 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256687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6410" y="3515558"/>
            <a:ext cx="13017579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Evaluation: Accuracy, Coefficients, and Intercept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6410" y="5331619"/>
            <a:ext cx="4108847" cy="76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5950" kern="0" spc="-12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90.144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1505426" y="6379845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6410" y="6856928"/>
            <a:ext cx="4108847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model performance using metrics like R-squared or mean squared error.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260777" y="5331619"/>
            <a:ext cx="4108847" cy="76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4400" b="1" kern="0" spc="-12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5.463, 238.071, 1.532</a:t>
            </a:r>
            <a:endParaRPr lang="en-US" sz="4400" b="1" dirty="0"/>
          </a:p>
        </p:txBody>
      </p:sp>
      <p:sp>
        <p:nvSpPr>
          <p:cNvPr id="8" name="Text 5"/>
          <p:cNvSpPr/>
          <p:nvPr/>
        </p:nvSpPr>
        <p:spPr>
          <a:xfrm>
            <a:off x="5959793" y="6379845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Coefficients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0777" y="6856928"/>
            <a:ext cx="4108847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 coefficients to understand the impact of each feature on revenue.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715143" y="5331619"/>
            <a:ext cx="4108847" cy="76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5950" kern="0" spc="-12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-1466.704</a:t>
            </a:r>
            <a:endParaRPr lang="en-US" sz="5950" dirty="0"/>
          </a:p>
        </p:txBody>
      </p:sp>
      <p:sp>
        <p:nvSpPr>
          <p:cNvPr id="11" name="Text 8"/>
          <p:cNvSpPr/>
          <p:nvPr/>
        </p:nvSpPr>
        <p:spPr>
          <a:xfrm>
            <a:off x="10414159" y="6379845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Intercept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5143" y="6856928"/>
            <a:ext cx="4108847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intercept represents the baseline revenue when all features are zero.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F64009-3A83-E36F-E7E3-4F490BB5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42" y="488038"/>
            <a:ext cx="3947688" cy="2262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D31E74-868C-BB22-2E32-CD7FC2FA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85" y="424055"/>
            <a:ext cx="9326277" cy="3010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9AEBF-448C-B50C-4A1D-17231C41A49A}"/>
              </a:ext>
            </a:extLst>
          </p:cNvPr>
          <p:cNvSpPr txBox="1"/>
          <p:nvPr/>
        </p:nvSpPr>
        <p:spPr>
          <a:xfrm>
            <a:off x="2943922" y="412595"/>
            <a:ext cx="8575288" cy="769441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Actual vs predicted_Daily_Revenue</a:t>
            </a:r>
            <a:endParaRPr lang="en-IN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922D-0BF6-9287-8C3F-7C5B7356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1" y="1768821"/>
            <a:ext cx="6506483" cy="223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690092-4784-EB40-41BE-F88D0B03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058" y="1800479"/>
            <a:ext cx="7694341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9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Conclusion: Key Findings and Future Improvements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provides a valuable tool for predicting coffee shop revenue, helping to inform decision-making and optimize operations. Future improvements include exploring more advanced models, incorporating seasonal trends, and expanding the dataset for better accuracy.</a:t>
            </a:r>
            <a:endParaRPr lang="en-US" sz="1850" dirty="0"/>
          </a:p>
        </p:txBody>
      </p:sp>
      <p:sp>
        <p:nvSpPr>
          <p:cNvPr id="5" name="TextBox 4">
            <a:hlinkClick r:id="rId4" tooltip="CLICK HERE"/>
            <a:extLst>
              <a:ext uri="{FF2B5EF4-FFF2-40B4-BE49-F238E27FC236}">
                <a16:creationId xmlns:a16="http://schemas.microsoft.com/office/drawing/2014/main" id="{164B42A2-48C3-6EA6-DCB9-2618E8375D44}"/>
              </a:ext>
            </a:extLst>
          </p:cNvPr>
          <p:cNvSpPr txBox="1"/>
          <p:nvPr/>
        </p:nvSpPr>
        <p:spPr>
          <a:xfrm>
            <a:off x="6324124" y="6610452"/>
            <a:ext cx="59882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GITHUB LINK -  </a:t>
            </a:r>
            <a:r>
              <a:rPr lang="en-US" sz="2400" dirty="0">
                <a:hlinkClick r:id="rId4"/>
              </a:rPr>
              <a:t>CLICK HERE</a:t>
            </a: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727" y="907136"/>
            <a:ext cx="7341275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kern="0" spc="-87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Import and Library Setup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32723" y="2384702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 necessary libraries: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745063" y="3048364"/>
            <a:ext cx="6208038" cy="1852851"/>
          </a:xfrm>
          <a:prstGeom prst="roundRect">
            <a:avLst>
              <a:gd name="adj" fmla="val 5318"/>
            </a:avLst>
          </a:prstGeom>
          <a:solidFill>
            <a:srgbClr val="F4D4F7"/>
          </a:solidFill>
          <a:ln/>
        </p:spPr>
      </p:sp>
      <p:sp>
        <p:nvSpPr>
          <p:cNvPr id="6" name="Shape 3"/>
          <p:cNvSpPr/>
          <p:nvPr/>
        </p:nvSpPr>
        <p:spPr>
          <a:xfrm>
            <a:off x="721727" y="3048363"/>
            <a:ext cx="6231374" cy="1852851"/>
          </a:xfrm>
          <a:prstGeom prst="roundRect">
            <a:avLst>
              <a:gd name="adj" fmla="val 1899"/>
            </a:avLst>
          </a:prstGeom>
          <a:solidFill>
            <a:srgbClr val="F4D4F7"/>
          </a:solidFill>
          <a:ln/>
        </p:spPr>
      </p:sp>
      <p:sp>
        <p:nvSpPr>
          <p:cNvPr id="7" name="Text 4"/>
          <p:cNvSpPr/>
          <p:nvPr/>
        </p:nvSpPr>
        <p:spPr>
          <a:xfrm>
            <a:off x="967948" y="3224220"/>
            <a:ext cx="5762268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  <a:endParaRPr lang="en-US" sz="1800" dirty="0"/>
          </a:p>
          <a:p>
            <a:pPr marL="0" indent="0">
              <a:lnSpc>
                <a:spcPts val="29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numpy as np</a:t>
            </a:r>
            <a:endParaRPr lang="en-US" sz="1800" dirty="0"/>
          </a:p>
          <a:p>
            <a:pPr marL="0" indent="0">
              <a:lnSpc>
                <a:spcPts val="29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seaborn as sns </a:t>
            </a:r>
            <a:endParaRPr lang="en-US" sz="1800" dirty="0"/>
          </a:p>
          <a:p>
            <a:pPr marL="0" indent="0">
              <a:lnSpc>
                <a:spcPts val="29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plt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22362" y="2384702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data from a CSV file:</a:t>
            </a:r>
            <a:endParaRPr lang="en-US" sz="2800" dirty="0"/>
          </a:p>
        </p:txBody>
      </p:sp>
      <p:sp>
        <p:nvSpPr>
          <p:cNvPr id="9" name="Shape 6"/>
          <p:cNvSpPr/>
          <p:nvPr/>
        </p:nvSpPr>
        <p:spPr>
          <a:xfrm>
            <a:off x="7866816" y="3048363"/>
            <a:ext cx="6208038" cy="1102281"/>
          </a:xfrm>
          <a:prstGeom prst="roundRect">
            <a:avLst>
              <a:gd name="adj" fmla="val 8939"/>
            </a:avLst>
          </a:prstGeom>
          <a:solidFill>
            <a:srgbClr val="F4D4F7"/>
          </a:solidFill>
          <a:ln/>
        </p:spPr>
      </p:sp>
      <p:sp>
        <p:nvSpPr>
          <p:cNvPr id="10" name="Shape 7"/>
          <p:cNvSpPr/>
          <p:nvPr/>
        </p:nvSpPr>
        <p:spPr>
          <a:xfrm>
            <a:off x="7855148" y="3048363"/>
            <a:ext cx="6231374" cy="1102281"/>
          </a:xfrm>
          <a:prstGeom prst="roundRect">
            <a:avLst>
              <a:gd name="adj" fmla="val 3192"/>
            </a:avLst>
          </a:prstGeom>
          <a:solidFill>
            <a:srgbClr val="F4D4F7"/>
          </a:solidFill>
          <a:ln/>
        </p:spPr>
      </p:sp>
      <p:sp>
        <p:nvSpPr>
          <p:cNvPr id="11" name="Text 8"/>
          <p:cNvSpPr/>
          <p:nvPr/>
        </p:nvSpPr>
        <p:spPr>
          <a:xfrm>
            <a:off x="8089701" y="3224219"/>
            <a:ext cx="5762268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pd.read_csv(r'C:\Downloads\coffee_shop_revenue.csv')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CE2A3-1E52-5B19-F87D-247ED42C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7674"/>
            <a:ext cx="14630400" cy="23942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390" y="507802"/>
            <a:ext cx="7005161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kern="0" spc="-68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Handling Missing and Duplicate Data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46390" y="1327904"/>
            <a:ext cx="7851219" cy="1460063"/>
          </a:xfrm>
          <a:prstGeom prst="roundRect">
            <a:avLst>
              <a:gd name="adj" fmla="val 531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8676" y="1520190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missing values: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838676" y="2023348"/>
            <a:ext cx="7466648" cy="572333"/>
          </a:xfrm>
          <a:prstGeom prst="roundRect">
            <a:avLst>
              <a:gd name="adj" fmla="val 13554"/>
            </a:avLst>
          </a:prstGeom>
          <a:solidFill>
            <a:srgbClr val="F4D4F7"/>
          </a:solidFill>
          <a:ln/>
        </p:spPr>
      </p:sp>
      <p:sp>
        <p:nvSpPr>
          <p:cNvPr id="7" name="Shape 4"/>
          <p:cNvSpPr/>
          <p:nvPr/>
        </p:nvSpPr>
        <p:spPr>
          <a:xfrm>
            <a:off x="829508" y="2023348"/>
            <a:ext cx="7484983" cy="572333"/>
          </a:xfrm>
          <a:prstGeom prst="roundRect">
            <a:avLst>
              <a:gd name="adj" fmla="val 4841"/>
            </a:avLst>
          </a:prstGeom>
          <a:solidFill>
            <a:srgbClr val="F4D4F7"/>
          </a:solidFill>
          <a:ln/>
        </p:spPr>
      </p:sp>
      <p:sp>
        <p:nvSpPr>
          <p:cNvPr id="8" name="Text 5"/>
          <p:cNvSpPr/>
          <p:nvPr/>
        </p:nvSpPr>
        <p:spPr>
          <a:xfrm>
            <a:off x="1014174" y="2161818"/>
            <a:ext cx="711565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data.isnull().sum()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6390" y="2972633"/>
            <a:ext cx="7851219" cy="1460063"/>
          </a:xfrm>
          <a:prstGeom prst="roundRect">
            <a:avLst>
              <a:gd name="adj" fmla="val 531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38676" y="3164919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Impute missing values: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838676" y="3668078"/>
            <a:ext cx="7466648" cy="572333"/>
          </a:xfrm>
          <a:prstGeom prst="roundRect">
            <a:avLst>
              <a:gd name="adj" fmla="val 13554"/>
            </a:avLst>
          </a:prstGeom>
          <a:solidFill>
            <a:srgbClr val="F4D4F7"/>
          </a:solidFill>
          <a:ln/>
        </p:spPr>
      </p:sp>
      <p:sp>
        <p:nvSpPr>
          <p:cNvPr id="12" name="Shape 9"/>
          <p:cNvSpPr/>
          <p:nvPr/>
        </p:nvSpPr>
        <p:spPr>
          <a:xfrm>
            <a:off x="829508" y="3668078"/>
            <a:ext cx="7484983" cy="572333"/>
          </a:xfrm>
          <a:prstGeom prst="roundRect">
            <a:avLst>
              <a:gd name="adj" fmla="val 4841"/>
            </a:avLst>
          </a:prstGeom>
          <a:solidFill>
            <a:srgbClr val="F4D4F7"/>
          </a:solidFill>
          <a:ln/>
        </p:spPr>
      </p:sp>
      <p:sp>
        <p:nvSpPr>
          <p:cNvPr id="13" name="Text 10"/>
          <p:cNvSpPr/>
          <p:nvPr/>
        </p:nvSpPr>
        <p:spPr>
          <a:xfrm>
            <a:off x="1014174" y="3806547"/>
            <a:ext cx="711565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data['column'].fillna(data['column'].mean(), inplace=True)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46390" y="4617363"/>
            <a:ext cx="7851219" cy="1460063"/>
          </a:xfrm>
          <a:prstGeom prst="roundRect">
            <a:avLst>
              <a:gd name="adj" fmla="val 531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38676" y="4809649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duplicates: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838676" y="5312807"/>
            <a:ext cx="7466648" cy="572333"/>
          </a:xfrm>
          <a:prstGeom prst="roundRect">
            <a:avLst>
              <a:gd name="adj" fmla="val 13554"/>
            </a:avLst>
          </a:prstGeom>
          <a:solidFill>
            <a:srgbClr val="F4D4F7"/>
          </a:solidFill>
          <a:ln/>
        </p:spPr>
      </p:sp>
      <p:sp>
        <p:nvSpPr>
          <p:cNvPr id="17" name="Shape 14"/>
          <p:cNvSpPr/>
          <p:nvPr/>
        </p:nvSpPr>
        <p:spPr>
          <a:xfrm>
            <a:off x="829508" y="5312807"/>
            <a:ext cx="7484983" cy="572333"/>
          </a:xfrm>
          <a:prstGeom prst="roundRect">
            <a:avLst>
              <a:gd name="adj" fmla="val 4841"/>
            </a:avLst>
          </a:prstGeom>
          <a:solidFill>
            <a:srgbClr val="F4D4F7"/>
          </a:solidFill>
          <a:ln/>
        </p:spPr>
      </p:sp>
      <p:sp>
        <p:nvSpPr>
          <p:cNvPr id="18" name="Text 15"/>
          <p:cNvSpPr/>
          <p:nvPr/>
        </p:nvSpPr>
        <p:spPr>
          <a:xfrm>
            <a:off x="1014174" y="5451277"/>
            <a:ext cx="711565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data.duplicated().sum()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46390" y="6262092"/>
            <a:ext cx="7851219" cy="1460063"/>
          </a:xfrm>
          <a:prstGeom prst="roundRect">
            <a:avLst>
              <a:gd name="adj" fmla="val 531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38676" y="6454378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 duplicates: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838676" y="6957536"/>
            <a:ext cx="7466648" cy="572333"/>
          </a:xfrm>
          <a:prstGeom prst="roundRect">
            <a:avLst>
              <a:gd name="adj" fmla="val 13554"/>
            </a:avLst>
          </a:prstGeom>
          <a:solidFill>
            <a:srgbClr val="F4D4F7"/>
          </a:solidFill>
          <a:ln/>
        </p:spPr>
      </p:sp>
      <p:sp>
        <p:nvSpPr>
          <p:cNvPr id="22" name="Shape 19"/>
          <p:cNvSpPr/>
          <p:nvPr/>
        </p:nvSpPr>
        <p:spPr>
          <a:xfrm>
            <a:off x="829508" y="6957536"/>
            <a:ext cx="7484983" cy="572333"/>
          </a:xfrm>
          <a:prstGeom prst="roundRect">
            <a:avLst>
              <a:gd name="adj" fmla="val 4841"/>
            </a:avLst>
          </a:prstGeom>
          <a:solidFill>
            <a:srgbClr val="F4D4F7"/>
          </a:solidFill>
          <a:ln/>
        </p:spPr>
      </p:sp>
      <p:sp>
        <p:nvSpPr>
          <p:cNvPr id="23" name="Text 20"/>
          <p:cNvSpPr/>
          <p:nvPr/>
        </p:nvSpPr>
        <p:spPr>
          <a:xfrm>
            <a:off x="1014174" y="7096006"/>
            <a:ext cx="711565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data.drop_duplicates(inplace=True)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74487" y="4712860"/>
            <a:ext cx="11719931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Outlier Detection and Treatment  Strategies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74" y="610082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5816" y="6926079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Box plots can visually identify outliers.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561" y="6100821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59856" y="6914767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 outliers using IQR method or other suitable techniques.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2EAC5-849A-EEA4-391F-77466ECDC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2617"/>
            <a:ext cx="14630400" cy="4082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5297E-5E06-3B64-0D04-79B5103C2D98}"/>
              </a:ext>
            </a:extLst>
          </p:cNvPr>
          <p:cNvSpPr txBox="1"/>
          <p:nvPr/>
        </p:nvSpPr>
        <p:spPr>
          <a:xfrm>
            <a:off x="1014761" y="586110"/>
            <a:ext cx="11285034" cy="769441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HOW TO FIND OUTLIER PRESENT OR NOT</a:t>
            </a:r>
            <a:endParaRPr lang="en-IN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964B0-21CD-E686-F567-9739E401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1" y="1637763"/>
            <a:ext cx="11488753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FEAFA8-8589-1702-2F35-3AB5C8D9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1" y="2152185"/>
            <a:ext cx="13089177" cy="36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1F5B3-7E12-4C50-EC47-F1C973FAB7D7}"/>
              </a:ext>
            </a:extLst>
          </p:cNvPr>
          <p:cNvSpPr txBox="1"/>
          <p:nvPr/>
        </p:nvSpPr>
        <p:spPr>
          <a:xfrm>
            <a:off x="770611" y="6144322"/>
            <a:ext cx="12722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the dataset the large difference between the minimum (-58.95), mean (1917.33), and maximum (5114.60) values in the </a:t>
            </a:r>
            <a:r>
              <a:rPr lang="en-US" sz="2800" b="1" dirty="0"/>
              <a:t>Daily_Revenue</a:t>
            </a:r>
            <a:r>
              <a:rPr lang="en-US" sz="2800" dirty="0"/>
              <a:t> column suggests potential outliers.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966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C8FA4-48C1-A873-A522-50F3C9A1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" y="266942"/>
            <a:ext cx="14171977" cy="2019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8D7E6-E0A7-140A-1F2C-E965C67A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3162"/>
            <a:ext cx="14518888" cy="4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CEECB-996F-0F8A-0C54-B7C7F6432E24}"/>
              </a:ext>
            </a:extLst>
          </p:cNvPr>
          <p:cNvSpPr txBox="1"/>
          <p:nvPr/>
        </p:nvSpPr>
        <p:spPr>
          <a:xfrm>
            <a:off x="1477442" y="297876"/>
            <a:ext cx="11530361" cy="584775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/>
              <a:t>Remove the outlier by the INTER QUARTILE RANGE (IQR) method</a:t>
            </a:r>
            <a:endParaRPr lang="en-IN" sz="32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B3503-EC94-6089-AD7C-E0E6AB45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9" y="1026139"/>
            <a:ext cx="12022228" cy="2724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CDE29-D7EF-8DFB-972E-1DAFA9D0AB42}"/>
              </a:ext>
            </a:extLst>
          </p:cNvPr>
          <p:cNvSpPr txBox="1"/>
          <p:nvPr/>
        </p:nvSpPr>
        <p:spPr>
          <a:xfrm>
            <a:off x="602771" y="3824869"/>
            <a:ext cx="5954752" cy="523220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Checking the outlier present or not</a:t>
            </a:r>
            <a:endParaRPr lang="en-IN" sz="28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9E88D-503F-7F2D-2B15-EC83DE84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1" y="4478932"/>
            <a:ext cx="6639852" cy="1724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211F9-E00A-67FD-9E18-AF50808D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48" y="4348089"/>
            <a:ext cx="7126852" cy="3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4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0792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Selection: Analyzing Input-Output Relationships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3274933"/>
            <a:ext cx="30480" cy="3446621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798094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54413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364438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514249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Examine correlation between features and target variable.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35477" y="4899065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6451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12222" y="4745355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61522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feature selection methods such as SelectKBest or recursive feature elimination.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35477" y="6383060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61290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12222" y="622935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6099215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 irrelevant features to improve model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2821B-8AF4-E8AD-FDA7-18866C81059F}"/>
              </a:ext>
            </a:extLst>
          </p:cNvPr>
          <p:cNvSpPr txBox="1"/>
          <p:nvPr/>
        </p:nvSpPr>
        <p:spPr>
          <a:xfrm>
            <a:off x="2124307" y="128684"/>
            <a:ext cx="10894741" cy="461665"/>
          </a:xfrm>
          <a:prstGeom prst="rect">
            <a:avLst/>
          </a:prstGeom>
          <a:solidFill>
            <a:srgbClr val="F004E5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Find relationship between output and input features</a:t>
            </a:r>
            <a:endParaRPr lang="en-IN" sz="2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1935E-8B02-EE29-7FF0-8B42EA57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3" y="695254"/>
            <a:ext cx="3969835" cy="94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33773-F694-F604-21AB-4D316AA0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1721501"/>
            <a:ext cx="4772724" cy="4786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62A1C-B86A-8EC0-EC36-AD14700D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37" y="628509"/>
            <a:ext cx="5869530" cy="1287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254F5-578C-2A43-6C68-1BE1AD7EA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678" y="1916382"/>
            <a:ext cx="6300439" cy="4721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8BEC48-9E18-F236-8D38-A60D60BEFD3D}"/>
              </a:ext>
            </a:extLst>
          </p:cNvPr>
          <p:cNvSpPr txBox="1"/>
          <p:nvPr/>
        </p:nvSpPr>
        <p:spPr>
          <a:xfrm>
            <a:off x="2615380" y="6711012"/>
            <a:ext cx="9199758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, from the pair plot, we can see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Number_of_Customers_Per_Day vs. Daily_Revenue</a:t>
            </a:r>
            <a:r>
              <a:rPr lang="en-US" dirty="0"/>
              <a:t> shows a strong positive linear relationship.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Average_Order_Value vs. Daily_Revenue</a:t>
            </a:r>
            <a:r>
              <a:rPr lang="en-US" dirty="0"/>
              <a:t> also exhibits a linear trend.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Marketing_Spend_Per_Day vs. Daily_Revenue</a:t>
            </a:r>
            <a:r>
              <a:rPr lang="en-US" dirty="0"/>
              <a:t> has a somewhat positive linear correlation.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228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499</Words>
  <Application>Microsoft Office PowerPoint</Application>
  <PresentationFormat>Custom</PresentationFormat>
  <Paragraphs>67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Consolas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Arindam Adhikari</cp:lastModifiedBy>
  <cp:revision>3</cp:revision>
  <dcterms:created xsi:type="dcterms:W3CDTF">2025-02-21T05:06:20Z</dcterms:created>
  <dcterms:modified xsi:type="dcterms:W3CDTF">2025-02-21T06:55:07Z</dcterms:modified>
</cp:coreProperties>
</file>